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134806386" r:id="rId3"/>
    <p:sldId id="2134806379" r:id="rId4"/>
    <p:sldId id="2134806381" r:id="rId5"/>
    <p:sldId id="2134806387" r:id="rId6"/>
    <p:sldId id="2134806367" r:id="rId7"/>
    <p:sldId id="2134806382" r:id="rId8"/>
    <p:sldId id="2134806383" r:id="rId9"/>
    <p:sldId id="2134806362" r:id="rId10"/>
    <p:sldId id="2134806363" r:id="rId11"/>
    <p:sldId id="2134806365" r:id="rId12"/>
    <p:sldId id="2134806384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Bold" charset="0"/>
      <p:regular r:id="rId26"/>
      <p:bold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FD9A-914F-4CFF-AE09-D1F08054035F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10D17-86D3-4109-8A9C-A46F002771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5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a2053d8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23aa2053d82_0_51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g23aa2053d82_0_51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aa2053d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3aa2053d82_0_20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3aa2053d82_0_207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7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aa2053d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3aa2053d82_0_20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3aa2053d82_0_207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aa2053d8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23aa2053d82_0_84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3aa2053d82_0_84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aa2053d8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23aa2053d82_0_9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3aa2053d82_0_97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aa2053d8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g23aa2053d82_0_133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6" name="Google Shape;196;g23aa2053d82_0_133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aa2053d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3aa2053d82_0_20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3aa2053d82_0_207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9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aa2053d8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23aa2053d82_0_168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3aa2053d82_0_168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aa2053d8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g23aa2053d82_0_179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23aa2053d82_0_179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aa2053d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3aa2053d82_0_20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3aa2053d82_0_207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28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aa2053d82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23aa2053d82_0_20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01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g23aa2053d82_0_207:notes"/>
          <p:cNvSpPr txBox="1"/>
          <p:nvPr/>
        </p:nvSpPr>
        <p:spPr>
          <a:xfrm>
            <a:off x="3902075" y="9515475"/>
            <a:ext cx="298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5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2_Blank">
  <p:cSld name="102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1"/>
          <p:cNvSpPr>
            <a:spLocks noGrp="1"/>
          </p:cNvSpPr>
          <p:nvPr>
            <p:ph type="pic" idx="2"/>
          </p:nvPr>
        </p:nvSpPr>
        <p:spPr>
          <a:xfrm>
            <a:off x="11212517" y="1792433"/>
            <a:ext cx="3795291" cy="67021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7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16919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C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01214" y="5802786"/>
            <a:ext cx="10058086" cy="3455514"/>
            <a:chOff x="0" y="0"/>
            <a:chExt cx="13410782" cy="4607352"/>
          </a:xfrm>
        </p:grpSpPr>
        <p:sp>
          <p:nvSpPr>
            <p:cNvPr id="3" name="TextBox 3"/>
            <p:cNvSpPr txBox="1"/>
            <p:nvPr/>
          </p:nvSpPr>
          <p:spPr>
            <a:xfrm>
              <a:off x="0" y="152400"/>
              <a:ext cx="13410782" cy="3807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920"/>
                </a:lnSpc>
              </a:pPr>
              <a:r>
                <a:rPr lang="en-US" sz="10400">
                  <a:solidFill>
                    <a:srgbClr val="FBFBF5"/>
                  </a:solidFill>
                  <a:latin typeface="Source Sans Pro"/>
                </a:rPr>
                <a:t>Assolombarda Servizi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782806" y="4075857"/>
              <a:ext cx="10627976" cy="531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141">
                  <a:solidFill>
                    <a:srgbClr val="FBFBF5"/>
                  </a:solidFill>
                  <a:latin typeface="Source Sans Pro"/>
                </a:rPr>
                <a:t>Soluzioni Concrete per lo sviluppo delle imprese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-2700000">
            <a:off x="-6323979" y="-1785580"/>
            <a:ext cx="18941090" cy="9471660"/>
          </a:xfrm>
          <a:prstGeom prst="rect">
            <a:avLst/>
          </a:prstGeom>
          <a:solidFill>
            <a:srgbClr val="044C94"/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AutoShape 7"/>
          <p:cNvSpPr/>
          <p:nvPr/>
        </p:nvSpPr>
        <p:spPr>
          <a:xfrm>
            <a:off x="16743246" y="2625012"/>
            <a:ext cx="516054" cy="82585"/>
          </a:xfrm>
          <a:prstGeom prst="rect">
            <a:avLst/>
          </a:prstGeom>
          <a:solidFill>
            <a:srgbClr val="5CCBF3"/>
          </a:solidFill>
        </p:spPr>
        <p:txBody>
          <a:bodyPr/>
          <a:lstStyle/>
          <a:p>
            <a:endParaRPr lang="it-IT"/>
          </a:p>
        </p:txBody>
      </p:sp>
      <p:sp>
        <p:nvSpPr>
          <p:cNvPr id="8" name="AutoShape 8"/>
          <p:cNvSpPr/>
          <p:nvPr/>
        </p:nvSpPr>
        <p:spPr>
          <a:xfrm>
            <a:off x="16933746" y="2815512"/>
            <a:ext cx="516054" cy="82585"/>
          </a:xfrm>
          <a:prstGeom prst="rect">
            <a:avLst/>
          </a:prstGeom>
          <a:solidFill>
            <a:srgbClr val="5CCBF3"/>
          </a:solidFill>
        </p:spPr>
        <p:txBody>
          <a:bodyPr/>
          <a:lstStyle/>
          <a:p>
            <a:endParaRPr lang="it-IT"/>
          </a:p>
        </p:txBody>
      </p:sp>
      <p:sp>
        <p:nvSpPr>
          <p:cNvPr id="9" name="AutoShape 9"/>
          <p:cNvSpPr/>
          <p:nvPr/>
        </p:nvSpPr>
        <p:spPr>
          <a:xfrm>
            <a:off x="17124246" y="3006012"/>
            <a:ext cx="516054" cy="82585"/>
          </a:xfrm>
          <a:prstGeom prst="rect">
            <a:avLst/>
          </a:prstGeom>
          <a:solidFill>
            <a:srgbClr val="5CCBF3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1028700"/>
            <a:ext cx="5917402" cy="1595052"/>
            <a:chOff x="0" y="0"/>
            <a:chExt cx="7889869" cy="212673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7625"/>
              <a:ext cx="7889869" cy="1071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049"/>
                </a:lnSpc>
              </a:pPr>
              <a:r>
                <a:rPr lang="en-US" sz="5550" spc="122">
                  <a:solidFill>
                    <a:srgbClr val="FFFFFF"/>
                  </a:solidFill>
                  <a:latin typeface="Raleway Bold"/>
                </a:rPr>
                <a:t>TITOLO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31082"/>
              <a:ext cx="7889869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10"/>
                </a:lnSpc>
              </a:pPr>
              <a:r>
                <a:rPr lang="en-US" sz="4200">
                  <a:solidFill>
                    <a:srgbClr val="FFFFFF"/>
                  </a:solidFill>
                  <a:latin typeface="Raleway Bold"/>
                </a:rPr>
                <a:t>SOTTOTITOLO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6743246" y="3294592"/>
            <a:ext cx="516054" cy="82585"/>
          </a:xfrm>
          <a:prstGeom prst="rect">
            <a:avLst/>
          </a:prstGeom>
          <a:solidFill>
            <a:srgbClr val="5CCBF3"/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AutoShape 14"/>
          <p:cNvSpPr/>
          <p:nvPr/>
        </p:nvSpPr>
        <p:spPr>
          <a:xfrm>
            <a:off x="1028700" y="1826226"/>
            <a:ext cx="516054" cy="82585"/>
          </a:xfrm>
          <a:prstGeom prst="rect">
            <a:avLst/>
          </a:prstGeom>
          <a:solidFill>
            <a:srgbClr val="5CCBF3"/>
          </a:solidFill>
        </p:spPr>
        <p:txBody>
          <a:bodyPr/>
          <a:lstStyle/>
          <a:p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AC19744-41B3-E227-48E3-204A29C1F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548" y="25213"/>
            <a:ext cx="6172200" cy="24054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3aa2053d82_0_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3aa2053d82_0_207"/>
          <p:cNvSpPr txBox="1"/>
          <p:nvPr/>
        </p:nvSpPr>
        <p:spPr>
          <a:xfrm>
            <a:off x="936827" y="627326"/>
            <a:ext cx="157185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it-IT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Configurazione : Singola azienda/Singolo canale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7A86F4DE-87A7-16FB-9B0E-17F3544A40F1}"/>
              </a:ext>
            </a:extLst>
          </p:cNvPr>
          <p:cNvSpPr/>
          <p:nvPr/>
        </p:nvSpPr>
        <p:spPr>
          <a:xfrm>
            <a:off x="2811104" y="4658662"/>
            <a:ext cx="9357372" cy="23003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9445A3-3B5D-1723-1105-3F17FED46D80}"/>
              </a:ext>
            </a:extLst>
          </p:cNvPr>
          <p:cNvSpPr txBox="1"/>
          <p:nvPr/>
        </p:nvSpPr>
        <p:spPr>
          <a:xfrm flipH="1">
            <a:off x="3143040" y="5512930"/>
            <a:ext cx="807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Unico canale whistleblowing 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080793D8-4BA4-6AAD-CA8A-E1CF0E2619EA}"/>
              </a:ext>
            </a:extLst>
          </p:cNvPr>
          <p:cNvSpPr/>
          <p:nvPr/>
        </p:nvSpPr>
        <p:spPr>
          <a:xfrm>
            <a:off x="12968731" y="4897146"/>
            <a:ext cx="3041966" cy="157703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02C446-0723-51DD-6B19-4755454EF502}"/>
              </a:ext>
            </a:extLst>
          </p:cNvPr>
          <p:cNvSpPr txBox="1"/>
          <p:nvPr/>
        </p:nvSpPr>
        <p:spPr>
          <a:xfrm flipH="1">
            <a:off x="12968730" y="5431748"/>
            <a:ext cx="318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Team Gestore</a:t>
            </a:r>
          </a:p>
        </p:txBody>
      </p:sp>
    </p:spTree>
    <p:extLst>
      <p:ext uri="{BB962C8B-B14F-4D97-AF65-F5344CB8AC3E}">
        <p14:creationId xmlns:p14="http://schemas.microsoft.com/office/powerpoint/2010/main" val="3460581145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3aa2053d82_0_207"/>
          <p:cNvSpPr txBox="1"/>
          <p:nvPr/>
        </p:nvSpPr>
        <p:spPr>
          <a:xfrm>
            <a:off x="1045265" y="0"/>
            <a:ext cx="15718500" cy="1985098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it-IT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Configurazione : Gruppo di aziende</a:t>
            </a:r>
          </a:p>
          <a:p>
            <a:pPr>
              <a:buClr>
                <a:schemeClr val="lt1"/>
              </a:buClr>
              <a:buSzPts val="6000"/>
            </a:pPr>
            <a:r>
              <a:rPr lang="it-IT" sz="6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Canali separati</a:t>
            </a:r>
            <a:endParaRPr sz="6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0B02776E-63FB-58F1-7FED-C3B87C355BB1}"/>
              </a:ext>
            </a:extLst>
          </p:cNvPr>
          <p:cNvSpPr/>
          <p:nvPr/>
        </p:nvSpPr>
        <p:spPr>
          <a:xfrm>
            <a:off x="536602" y="5471804"/>
            <a:ext cx="1846907" cy="1116225"/>
          </a:xfrm>
          <a:prstGeom prst="righ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DBC474E3-ECA5-0CC5-B1F6-CCEF9EE7EA92}"/>
              </a:ext>
            </a:extLst>
          </p:cNvPr>
          <p:cNvSpPr/>
          <p:nvPr/>
        </p:nvSpPr>
        <p:spPr>
          <a:xfrm>
            <a:off x="507584" y="6648989"/>
            <a:ext cx="1846907" cy="1116225"/>
          </a:xfrm>
          <a:prstGeom prst="righ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0B36D605-7B99-16C5-3D43-120598681579}"/>
              </a:ext>
            </a:extLst>
          </p:cNvPr>
          <p:cNvSpPr/>
          <p:nvPr/>
        </p:nvSpPr>
        <p:spPr>
          <a:xfrm>
            <a:off x="545657" y="4336704"/>
            <a:ext cx="1846907" cy="1116225"/>
          </a:xfrm>
          <a:prstGeom prst="rightArrow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94AC222-325C-65F6-650C-979C1F874FFD}"/>
              </a:ext>
            </a:extLst>
          </p:cNvPr>
          <p:cNvSpPr txBox="1"/>
          <p:nvPr/>
        </p:nvSpPr>
        <p:spPr>
          <a:xfrm flipH="1">
            <a:off x="558269" y="4716967"/>
            <a:ext cx="167185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Azienda 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56CF5B-9F49-6D45-6F68-648322955190}"/>
              </a:ext>
            </a:extLst>
          </p:cNvPr>
          <p:cNvSpPr txBox="1"/>
          <p:nvPr/>
        </p:nvSpPr>
        <p:spPr>
          <a:xfrm flipH="1">
            <a:off x="615443" y="5831236"/>
            <a:ext cx="161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Azienda B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1F07F86-B4BE-FCFE-F82C-C811337CE96E}"/>
              </a:ext>
            </a:extLst>
          </p:cNvPr>
          <p:cNvSpPr txBox="1"/>
          <p:nvPr/>
        </p:nvSpPr>
        <p:spPr>
          <a:xfrm flipH="1">
            <a:off x="564500" y="7011678"/>
            <a:ext cx="181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Azienda C</a:t>
            </a:r>
          </a:p>
        </p:txBody>
      </p:sp>
      <p:sp>
        <p:nvSpPr>
          <p:cNvPr id="24" name="Elaborazione alternativa 23">
            <a:extLst>
              <a:ext uri="{FF2B5EF4-FFF2-40B4-BE49-F238E27FC236}">
                <a16:creationId xmlns:a16="http://schemas.microsoft.com/office/drawing/2014/main" id="{91BB593F-D049-B6B3-9BE0-0D400DA3C466}"/>
              </a:ext>
            </a:extLst>
          </p:cNvPr>
          <p:cNvSpPr/>
          <p:nvPr/>
        </p:nvSpPr>
        <p:spPr>
          <a:xfrm>
            <a:off x="4785239" y="4336704"/>
            <a:ext cx="3041966" cy="3428511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800F13D-C3E6-7AF7-AFBC-BF2F00887BC6}"/>
              </a:ext>
            </a:extLst>
          </p:cNvPr>
          <p:cNvSpPr txBox="1"/>
          <p:nvPr/>
        </p:nvSpPr>
        <p:spPr>
          <a:xfrm flipH="1">
            <a:off x="4732550" y="4940322"/>
            <a:ext cx="3185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GRUPPO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« TEST </a:t>
            </a:r>
            <a:r>
              <a:rPr lang="it-IT" sz="2400" b="1" dirty="0" err="1">
                <a:solidFill>
                  <a:schemeClr val="bg1"/>
                </a:solidFill>
              </a:rPr>
              <a:t>SpA</a:t>
            </a:r>
            <a:r>
              <a:rPr lang="it-IT" sz="2400" b="1" dirty="0">
                <a:solidFill>
                  <a:schemeClr val="bg1"/>
                </a:solidFill>
              </a:rPr>
              <a:t>»</a:t>
            </a: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Funzione supervisor di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</a:rPr>
              <a:t>GRUPPO</a:t>
            </a:r>
          </a:p>
        </p:txBody>
      </p:sp>
      <p:sp>
        <p:nvSpPr>
          <p:cNvPr id="26" name="Elaborazione alternativa 25">
            <a:extLst>
              <a:ext uri="{FF2B5EF4-FFF2-40B4-BE49-F238E27FC236}">
                <a16:creationId xmlns:a16="http://schemas.microsoft.com/office/drawing/2014/main" id="{B2CFE93F-23D5-AE67-158E-CD65B31611DA}"/>
              </a:ext>
            </a:extLst>
          </p:cNvPr>
          <p:cNvSpPr/>
          <p:nvPr/>
        </p:nvSpPr>
        <p:spPr>
          <a:xfrm>
            <a:off x="2672498" y="4555597"/>
            <a:ext cx="1670364" cy="69249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Gestore azienda A</a:t>
            </a:r>
          </a:p>
        </p:txBody>
      </p:sp>
      <p:sp>
        <p:nvSpPr>
          <p:cNvPr id="27" name="Elaborazione alternativa 26">
            <a:extLst>
              <a:ext uri="{FF2B5EF4-FFF2-40B4-BE49-F238E27FC236}">
                <a16:creationId xmlns:a16="http://schemas.microsoft.com/office/drawing/2014/main" id="{C20BAB06-2718-321B-EBF8-8442DF8AC21C}"/>
              </a:ext>
            </a:extLst>
          </p:cNvPr>
          <p:cNvSpPr/>
          <p:nvPr/>
        </p:nvSpPr>
        <p:spPr>
          <a:xfrm>
            <a:off x="2672498" y="5644550"/>
            <a:ext cx="1670364" cy="69249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Gestore azienda B</a:t>
            </a:r>
          </a:p>
        </p:txBody>
      </p:sp>
      <p:sp>
        <p:nvSpPr>
          <p:cNvPr id="28" name="Elaborazione alternativa 27">
            <a:extLst>
              <a:ext uri="{FF2B5EF4-FFF2-40B4-BE49-F238E27FC236}">
                <a16:creationId xmlns:a16="http://schemas.microsoft.com/office/drawing/2014/main" id="{F2866AE0-D6A2-490B-F73F-8C3889DDD674}"/>
              </a:ext>
            </a:extLst>
          </p:cNvPr>
          <p:cNvSpPr/>
          <p:nvPr/>
        </p:nvSpPr>
        <p:spPr>
          <a:xfrm>
            <a:off x="2639540" y="6814075"/>
            <a:ext cx="1670364" cy="69249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Gestore azienda C</a:t>
            </a:r>
          </a:p>
        </p:txBody>
      </p:sp>
      <p:pic>
        <p:nvPicPr>
          <p:cNvPr id="5" name="Immagine 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AB536483-1AB4-3654-F047-0D60B841FB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9" t="4204" r="6398" b="2021"/>
          <a:stretch/>
        </p:blipFill>
        <p:spPr>
          <a:xfrm>
            <a:off x="8904515" y="2764971"/>
            <a:ext cx="8446659" cy="655047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0BDAFD9-6527-337A-74DF-DD2CC4CE10C7}"/>
              </a:ext>
            </a:extLst>
          </p:cNvPr>
          <p:cNvSpPr/>
          <p:nvPr/>
        </p:nvSpPr>
        <p:spPr>
          <a:xfrm>
            <a:off x="9634815" y="6029917"/>
            <a:ext cx="3009909" cy="55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6B7DB0-71F7-D4EC-E937-0E43BFAE0049}"/>
              </a:ext>
            </a:extLst>
          </p:cNvPr>
          <p:cNvSpPr/>
          <p:nvPr/>
        </p:nvSpPr>
        <p:spPr>
          <a:xfrm>
            <a:off x="13450022" y="5962889"/>
            <a:ext cx="3609714" cy="55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5A5028A-CC80-0001-2268-CEB33EA6B585}"/>
              </a:ext>
            </a:extLst>
          </p:cNvPr>
          <p:cNvSpPr/>
          <p:nvPr/>
        </p:nvSpPr>
        <p:spPr>
          <a:xfrm>
            <a:off x="10839866" y="7878149"/>
            <a:ext cx="4840400" cy="558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030AB9-7226-BEBE-A573-1F9C73BD3A4A}"/>
              </a:ext>
            </a:extLst>
          </p:cNvPr>
          <p:cNvSpPr txBox="1"/>
          <p:nvPr/>
        </p:nvSpPr>
        <p:spPr>
          <a:xfrm>
            <a:off x="9528992" y="5916557"/>
            <a:ext cx="3115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/>
              <a:t>Vuoi segnalare un illecito per azienda A?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D6652F-B1A3-84CD-3371-FBD94F00E842}"/>
              </a:ext>
            </a:extLst>
          </p:cNvPr>
          <p:cNvSpPr txBox="1"/>
          <p:nvPr/>
        </p:nvSpPr>
        <p:spPr>
          <a:xfrm>
            <a:off x="13697012" y="5990798"/>
            <a:ext cx="3115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/>
              <a:t>Vuoi segnalare un illecito per azienda B?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8AD760-7F9E-430B-99AA-7B8D30E9280E}"/>
              </a:ext>
            </a:extLst>
          </p:cNvPr>
          <p:cNvSpPr txBox="1"/>
          <p:nvPr/>
        </p:nvSpPr>
        <p:spPr>
          <a:xfrm>
            <a:off x="11596453" y="7674578"/>
            <a:ext cx="31157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/>
              <a:t>Vuoi segnalare un illecito per azienda C?</a:t>
            </a:r>
          </a:p>
        </p:txBody>
      </p:sp>
    </p:spTree>
    <p:extLst>
      <p:ext uri="{BB962C8B-B14F-4D97-AF65-F5344CB8AC3E}">
        <p14:creationId xmlns:p14="http://schemas.microsoft.com/office/powerpoint/2010/main" val="1276509876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3aa2053d82_0_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7174" y="8877300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3aa2053d82_0_207"/>
          <p:cNvSpPr txBox="1"/>
          <p:nvPr/>
        </p:nvSpPr>
        <p:spPr>
          <a:xfrm>
            <a:off x="936827" y="627326"/>
            <a:ext cx="157185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My Whistleblowing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offre</a:t>
            </a: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Valore: il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prodotto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3aa2053d82_0_207"/>
          <p:cNvSpPr txBox="1"/>
          <p:nvPr/>
        </p:nvSpPr>
        <p:spPr>
          <a:xfrm>
            <a:off x="685801" y="2720162"/>
            <a:ext cx="16101512" cy="678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590550" indent="-428625">
              <a:lnSpc>
                <a:spcPct val="200000"/>
              </a:lnSpc>
              <a:buClr>
                <a:srgbClr val="404040"/>
              </a:buClr>
              <a:buSzPts val="19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5 </a:t>
            </a: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anni di sviluppo</a:t>
            </a:r>
          </a:p>
          <a:p>
            <a:pPr marL="590550" indent="-428625">
              <a:lnSpc>
                <a:spcPct val="200000"/>
              </a:lnSpc>
              <a:buClr>
                <a:srgbClr val="404040"/>
              </a:buClr>
              <a:buSzPts val="19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Oltre </a:t>
            </a:r>
            <a:r>
              <a:rPr lang="it-IT" sz="36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300</a:t>
            </a: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referenze</a:t>
            </a:r>
          </a:p>
          <a:p>
            <a:pPr marL="590550" indent="-428625">
              <a:lnSpc>
                <a:spcPct val="200000"/>
              </a:lnSpc>
              <a:buClr>
                <a:srgbClr val="404040"/>
              </a:buClr>
              <a:buSzPts val="19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Personalizzabile</a:t>
            </a: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per mappare le specificità di ogni singola azienda</a:t>
            </a:r>
          </a:p>
          <a:p>
            <a:pPr marL="590550" indent="-428625">
              <a:lnSpc>
                <a:spcPct val="200000"/>
              </a:lnSpc>
              <a:buClr>
                <a:srgbClr val="404040"/>
              </a:buClr>
              <a:buSzPts val="19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Attivazione e parametrizzazione  in «</a:t>
            </a:r>
            <a:r>
              <a:rPr lang="it-IT" sz="36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minuti</a:t>
            </a: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» </a:t>
            </a:r>
          </a:p>
          <a:p>
            <a:pPr marL="590550" indent="-428625">
              <a:lnSpc>
                <a:spcPct val="200000"/>
              </a:lnSpc>
              <a:buClr>
                <a:srgbClr val="404040"/>
              </a:buClr>
              <a:buSzPts val="19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Software in cloud (</a:t>
            </a:r>
            <a:r>
              <a:rPr lang="it-IT" sz="36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SaaS</a:t>
            </a: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) : no impatto su IT aziendale</a:t>
            </a:r>
          </a:p>
          <a:p>
            <a:pPr marL="590550" indent="-428625">
              <a:lnSpc>
                <a:spcPct val="200000"/>
              </a:lnSpc>
              <a:buClr>
                <a:srgbClr val="404040"/>
              </a:buClr>
              <a:buSzPts val="1900"/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Piattaforma </a:t>
            </a:r>
            <a:r>
              <a:rPr lang="it-IT" sz="36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multilingua </a:t>
            </a:r>
            <a:endParaRPr sz="3600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57328"/>
            <a:ext cx="18925140" cy="10696703"/>
          </a:xfrm>
          <a:prstGeom prst="rect">
            <a:avLst/>
          </a:prstGeom>
          <a:solidFill>
            <a:srgbClr val="044C94"/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5CCBF3"/>
          </a:solid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1825966"/>
            <a:ext cx="6357707" cy="2686438"/>
            <a:chOff x="0" y="-66675"/>
            <a:chExt cx="8476943" cy="358191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8476943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r>
                <a:rPr lang="en-US" sz="3200" dirty="0">
                  <a:solidFill>
                    <a:srgbClr val="FFFFFF"/>
                  </a:solidFill>
                  <a:latin typeface="Raleway"/>
                </a:rPr>
                <a:t>Ruggero Nicrosini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55656"/>
              <a:ext cx="8476943" cy="2859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aleway"/>
                </a:rPr>
                <a:t>Sales Officer</a:t>
              </a:r>
            </a:p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FFFFFF"/>
                </a:solidFill>
                <a:latin typeface="Raleway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aleway"/>
                </a:rPr>
                <a:t>Commerciale@mygovernance.it</a:t>
              </a:r>
            </a:p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FFFFFF"/>
                </a:solidFill>
                <a:latin typeface="Raleway"/>
              </a:endParaRPr>
            </a:p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FFFFFF"/>
                </a:solidFill>
                <a:latin typeface="Raleway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22814" y="3961448"/>
            <a:ext cx="5917402" cy="58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028700" y="730568"/>
            <a:ext cx="4552442" cy="55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Raleway"/>
              </a:rPr>
              <a:t>CONTATTI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B478EA9-05AF-4998-031E-1E813273F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9070666"/>
            <a:ext cx="4343400" cy="1692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3aa2053d82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3aa2053d82_0_51"/>
          <p:cNvSpPr txBox="1"/>
          <p:nvPr/>
        </p:nvSpPr>
        <p:spPr>
          <a:xfrm>
            <a:off x="1435862" y="697163"/>
            <a:ext cx="142407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Chi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siamo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3aa2053d82_0_51"/>
          <p:cNvSpPr txBox="1"/>
          <p:nvPr/>
        </p:nvSpPr>
        <p:spPr>
          <a:xfrm>
            <a:off x="8821248" y="1943429"/>
            <a:ext cx="8039118" cy="69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114300"/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Sviluppiamo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soluzioni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per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semplificare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processi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aziendali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correlati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 Legal, Compliance e Governance</a:t>
            </a:r>
            <a:endParaRPr sz="4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>
              <a:lnSpc>
                <a:spcPct val="150000"/>
              </a:lnSpc>
            </a:pPr>
            <a:endParaRPr sz="42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428625" lvl="3" indent="-428625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42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Whistleblowing</a:t>
            </a:r>
            <a:endParaRPr sz="4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28625" lvl="3" indent="-428625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Gestione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MOG 231</a:t>
            </a:r>
            <a:endParaRPr sz="4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28625" lvl="3" indent="-428625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Assemblee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societarie</a:t>
            </a:r>
            <a:endParaRPr sz="4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28625" lvl="3" indent="-428625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Processi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autorizzativi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firma</a:t>
            </a:r>
            <a:endParaRPr sz="42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28625" lvl="3" indent="-428625"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Gestione</a:t>
            </a:r>
            <a:r>
              <a:rPr lang="en-US" sz="42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2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contenziosi</a:t>
            </a:r>
            <a:endParaRPr sz="42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9" name="Google Shape;79;g23aa2053d82_0_51"/>
          <p:cNvSpPr/>
          <p:nvPr/>
        </p:nvSpPr>
        <p:spPr>
          <a:xfrm>
            <a:off x="1055813" y="3019761"/>
            <a:ext cx="6034338" cy="36133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23aa2053d82_0_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348" y="2671576"/>
            <a:ext cx="6641268" cy="608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23aa2053d82_0_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6177" y="3544077"/>
            <a:ext cx="3625191" cy="26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3aa2053d82_0_51"/>
          <p:cNvSpPr/>
          <p:nvPr/>
        </p:nvSpPr>
        <p:spPr>
          <a:xfrm>
            <a:off x="8443471" y="2194985"/>
            <a:ext cx="225482" cy="225482"/>
          </a:xfrm>
          <a:prstGeom prst="rect">
            <a:avLst/>
          </a:prstGeom>
          <a:solidFill>
            <a:srgbClr val="0070C0">
              <a:alpha val="49803"/>
            </a:srgb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1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3aa2053d82_0_51"/>
          <p:cNvSpPr/>
          <p:nvPr/>
        </p:nvSpPr>
        <p:spPr>
          <a:xfrm>
            <a:off x="8443468" y="5861845"/>
            <a:ext cx="225482" cy="225482"/>
          </a:xfrm>
          <a:prstGeom prst="rect">
            <a:avLst/>
          </a:prstGeom>
          <a:solidFill>
            <a:srgbClr val="15537E">
              <a:alpha val="49803"/>
            </a:srgb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1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aa2053d82_0_84"/>
          <p:cNvSpPr txBox="1"/>
          <p:nvPr/>
        </p:nvSpPr>
        <p:spPr>
          <a:xfrm>
            <a:off x="1126160" y="21664"/>
            <a:ext cx="16508718" cy="1800432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5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Whistleblowing in </a:t>
            </a:r>
            <a:r>
              <a:rPr lang="en-US" sz="5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pratica</a:t>
            </a:r>
            <a:r>
              <a:rPr lang="en-US" sz="5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>
              <a:buClr>
                <a:schemeClr val="lt1"/>
              </a:buClr>
              <a:buSzPts val="6000"/>
            </a:pPr>
            <a:r>
              <a:rPr lang="en-US" sz="5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strumenti</a:t>
            </a:r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per il </a:t>
            </a:r>
            <a:r>
              <a:rPr lang="en-US" sz="5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canale</a:t>
            </a:r>
            <a:r>
              <a:rPr lang="en-US" sz="5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54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segnalazione</a:t>
            </a:r>
            <a:endParaRPr sz="5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3aa2053d82_0_84"/>
          <p:cNvSpPr txBox="1"/>
          <p:nvPr/>
        </p:nvSpPr>
        <p:spPr>
          <a:xfrm>
            <a:off x="565998" y="2701241"/>
            <a:ext cx="12519066" cy="69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152400">
              <a:lnSpc>
                <a:spcPct val="150000"/>
              </a:lnSpc>
            </a:pP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La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normativa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prevede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diverse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modalità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</a:t>
            </a:r>
            <a:endParaRPr sz="2700" dirty="0">
              <a:solidFill>
                <a:srgbClr val="40404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1266825" indent="-428625">
              <a:lnSpc>
                <a:spcPct val="150000"/>
              </a:lnSpc>
              <a:buClr>
                <a:srgbClr val="404040"/>
              </a:buClr>
              <a:buSzPts val="2000"/>
              <a:buFont typeface="Arial"/>
              <a:buChar char="•"/>
            </a:pP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 forma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scritta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(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anche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attraverso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piattaforma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informatica) </a:t>
            </a:r>
          </a:p>
          <a:p>
            <a:pPr marL="1266825" indent="-428625">
              <a:lnSpc>
                <a:spcPct val="150000"/>
              </a:lnSpc>
              <a:buClr>
                <a:srgbClr val="404040"/>
              </a:buClr>
              <a:buSzPts val="2000"/>
              <a:buFont typeface="Arial"/>
              <a:buChar char="•"/>
            </a:pP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 forma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orale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(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attraverso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linee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telefoniche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sistemi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messaggistica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vocale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)</a:t>
            </a:r>
            <a:endParaRPr sz="2700" dirty="0">
              <a:solidFill>
                <a:srgbClr val="40404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152400">
              <a:lnSpc>
                <a:spcPct val="150000"/>
              </a:lnSpc>
            </a:pPr>
            <a:r>
              <a:rPr lang="it-IT" sz="2700" dirty="0">
                <a:solidFill>
                  <a:srgbClr val="2727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Per attuare una </a:t>
            </a:r>
            <a:r>
              <a:rPr lang="it-IT" sz="2700" dirty="0">
                <a:solidFill>
                  <a:srgbClr val="2525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procedura </a:t>
            </a:r>
            <a:r>
              <a:rPr lang="it-IT" sz="2700" dirty="0">
                <a:solidFill>
                  <a:srgbClr val="2424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conforme </a:t>
            </a:r>
            <a:r>
              <a:rPr lang="it-IT" sz="2700" dirty="0">
                <a:solidFill>
                  <a:srgbClr val="2A2A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è </a:t>
            </a:r>
            <a:r>
              <a:rPr lang="it-IT" sz="2700" dirty="0">
                <a:solidFill>
                  <a:srgbClr val="2525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necessario dotarsi di strumenti </a:t>
            </a:r>
            <a:r>
              <a:rPr lang="it-IT" sz="2700" dirty="0">
                <a:solidFill>
                  <a:srgbClr val="2929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che </a:t>
            </a:r>
            <a:r>
              <a:rPr lang="it-IT" sz="2700" dirty="0">
                <a:solidFill>
                  <a:srgbClr val="2727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garantiscano:</a:t>
            </a:r>
          </a:p>
          <a:p>
            <a:pPr marL="581025" lvl="2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700" dirty="0">
                <a:solidFill>
                  <a:srgbClr val="2727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tutela del segnalante (privacy) </a:t>
            </a:r>
          </a:p>
          <a:p>
            <a:pPr marL="581025" lvl="2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700" dirty="0">
                <a:solidFill>
                  <a:srgbClr val="2727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it-IT" sz="2700" dirty="0">
                <a:solidFill>
                  <a:srgbClr val="2525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omunicazione </a:t>
            </a:r>
            <a:r>
              <a:rPr lang="it-IT" sz="2700" dirty="0">
                <a:solidFill>
                  <a:srgbClr val="2626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tra </a:t>
            </a:r>
            <a:r>
              <a:rPr lang="it-IT" sz="2700" dirty="0">
                <a:solidFill>
                  <a:srgbClr val="2424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segnalante </a:t>
            </a:r>
            <a:r>
              <a:rPr lang="it-IT" sz="2700" dirty="0">
                <a:solidFill>
                  <a:srgbClr val="2828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it-IT" sz="2700" dirty="0">
                <a:solidFill>
                  <a:srgbClr val="2C2C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gestore </a:t>
            </a:r>
            <a:r>
              <a:rPr lang="it-IT" sz="2700" dirty="0">
                <a:solidFill>
                  <a:srgbClr val="2A2A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della segnalazione </a:t>
            </a:r>
          </a:p>
          <a:p>
            <a:pPr marL="152400">
              <a:lnSpc>
                <a:spcPct val="150000"/>
              </a:lnSpc>
            </a:pP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Il modo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più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facile per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attivare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un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canale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interno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è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utilizzare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una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piattaforma</a:t>
            </a:r>
            <a:r>
              <a:rPr lang="en-US" sz="2700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informatica</a:t>
            </a:r>
          </a:p>
          <a:p>
            <a:pPr marL="581025" lvl="1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</a:t>
            </a:r>
            <a:r>
              <a:rPr lang="en-US" sz="27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scritte</a:t>
            </a:r>
            <a:endParaRPr lang="en-US" sz="2700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81025" lvl="1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</a:t>
            </a:r>
            <a:r>
              <a:rPr lang="en-US" sz="2700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vocali</a:t>
            </a:r>
            <a:endParaRPr sz="2700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59" name="Google Shape;159;g23aa2053d82_0_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0811" y="9301865"/>
            <a:ext cx="2114067" cy="4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9;g23aa2053d82_0_97">
            <a:extLst>
              <a:ext uri="{FF2B5EF4-FFF2-40B4-BE49-F238E27FC236}">
                <a16:creationId xmlns:a16="http://schemas.microsoft.com/office/drawing/2014/main" id="{EDEC74BC-E6FC-0586-CBA9-B73CFEBFB5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23aa2053d82_0_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3aa2053d82_0_97"/>
          <p:cNvSpPr txBox="1"/>
          <p:nvPr/>
        </p:nvSpPr>
        <p:spPr>
          <a:xfrm>
            <a:off x="1435877" y="0"/>
            <a:ext cx="15718500" cy="1985098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My Whistleblowing: </a:t>
            </a:r>
            <a:endParaRPr sz="2700" dirty="0">
              <a:solidFill>
                <a:schemeClr val="bg1"/>
              </a:solidFill>
            </a:endParaRPr>
          </a:p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piattaforma</a:t>
            </a: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whistleblowing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ideale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3aa2053d82_0_97"/>
          <p:cNvSpPr txBox="1"/>
          <p:nvPr/>
        </p:nvSpPr>
        <p:spPr>
          <a:xfrm>
            <a:off x="983173" y="3063956"/>
            <a:ext cx="16623908" cy="644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133350">
              <a:lnSpc>
                <a:spcPct val="150000"/>
              </a:lnSpc>
            </a:pPr>
            <a:r>
              <a:rPr lang="en-US" sz="2400" b="1" dirty="0">
                <a:solidFill>
                  <a:schemeClr val="dk1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My Whistleblowing offer :</a:t>
            </a: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Usabilità</a:t>
            </a:r>
            <a:r>
              <a:rPr lang="en-US" sz="24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: facile </a:t>
            </a:r>
            <a:r>
              <a:rPr lang="en-US" sz="24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utilizzo</a:t>
            </a:r>
            <a:r>
              <a:rPr lang="en-US" sz="24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segnalante</a:t>
            </a:r>
            <a:r>
              <a:rPr lang="en-US" sz="24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/</a:t>
            </a:r>
            <a:r>
              <a:rPr lang="en-US" sz="24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gestore</a:t>
            </a:r>
            <a:endParaRPr lang="en-US" sz="2400" b="1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Arial" panose="020B0604020202020204" pitchFamily="34" charset="0"/>
              <a:sym typeface="Calibri"/>
            </a:endParaRP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endParaRPr lang="it-IT" sz="2400" b="1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r>
              <a:rPr lang="it-IT" sz="2400" b="1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Tracciabilità: </a:t>
            </a:r>
          </a:p>
          <a:p>
            <a:pPr marL="561975" lvl="8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r>
              <a:rPr lang="it-IT" sz="2400" b="1" dirty="0">
                <a:solidFill>
                  <a:schemeClr val="accent4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             </a:t>
            </a:r>
            <a:r>
              <a:rPr lang="it-IT" sz="2700" b="1" dirty="0">
                <a:solidFill>
                  <a:schemeClr val="accent4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Repository unico </a:t>
            </a:r>
            <a:r>
              <a:rPr lang="it-IT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delle segnalazioni, con accesso profilato: s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toricizzare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le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segnalazioni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in un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unico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sistema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centralizzato</a:t>
            </a:r>
            <a:endParaRPr lang="en-US" sz="2700" b="1" dirty="0">
              <a:solidFill>
                <a:srgbClr val="404040"/>
              </a:solidFill>
              <a:latin typeface="+mj-lt"/>
              <a:ea typeface="Calibri Light" panose="020F0302020204030204" pitchFamily="34" charset="0"/>
              <a:cs typeface="Arial" panose="020B0604020202020204" pitchFamily="34" charset="0"/>
              <a:sym typeface="Calibri"/>
            </a:endParaRPr>
          </a:p>
          <a:p>
            <a:pPr marL="561975" lvl="1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r>
              <a:rPr lang="en-US" sz="2700" b="1" dirty="0">
                <a:solidFill>
                  <a:schemeClr val="accent4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              </a:t>
            </a:r>
            <a:r>
              <a:rPr lang="en-US" sz="2700" b="1" dirty="0" err="1">
                <a:solidFill>
                  <a:schemeClr val="accent4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Monitorare</a:t>
            </a:r>
            <a:r>
              <a:rPr lang="en-US" sz="2700" b="1" dirty="0">
                <a:solidFill>
                  <a:schemeClr val="accent4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l’esecuzione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del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processo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di gestione e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lang="en-US" sz="27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tempi </a:t>
            </a:r>
            <a:r>
              <a:rPr lang="en-US" sz="27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dell'istruttoria</a:t>
            </a:r>
            <a:endParaRPr lang="en-US" sz="2700" b="1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Arial" panose="020B0604020202020204" pitchFamily="34" charset="0"/>
              <a:sym typeface="Calibri"/>
            </a:endParaRP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endParaRPr lang="en-US" sz="2400" b="1" dirty="0">
              <a:solidFill>
                <a:srgbClr val="404040"/>
              </a:solidFill>
              <a:latin typeface="+mj-lt"/>
              <a:ea typeface="Calibri Light" panose="020F0302020204030204" pitchFamily="34" charset="0"/>
              <a:cs typeface="Arial" panose="020B0604020202020204" pitchFamily="34" charset="0"/>
              <a:sym typeface="Calibri"/>
            </a:endParaRP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Sicurezza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en-US" sz="24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Crittografia</a:t>
            </a:r>
            <a:r>
              <a:rPr lang="en-US" sz="24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Arial" panose="020B0604020202020204" pitchFamily="34" charset="0"/>
                <a:sym typeface="Calibri"/>
              </a:rPr>
              <a:t> e MFA</a:t>
            </a:r>
            <a:endParaRPr lang="en-US" sz="2400" b="1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Arial" panose="020B0604020202020204" pitchFamily="34" charset="0"/>
              <a:sym typeface="Calibri"/>
            </a:endParaRP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endParaRPr lang="it-IT" sz="2400" b="1" dirty="0">
              <a:solidFill>
                <a:srgbClr val="FF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561975" indent="-428625">
              <a:lnSpc>
                <a:spcPct val="150000"/>
              </a:lnSpc>
              <a:buClr>
                <a:srgbClr val="404040"/>
              </a:buClr>
              <a:buSzPts val="2200"/>
              <a:buFont typeface="Arial"/>
              <a:buChar char="•"/>
            </a:pPr>
            <a:r>
              <a:rPr lang="it-IT" sz="2400" b="1" dirty="0">
                <a:solidFill>
                  <a:srgbClr val="40404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Gestione delle </a:t>
            </a:r>
            <a:r>
              <a:rPr lang="it-IT" sz="2400" b="1" dirty="0">
                <a:solidFill>
                  <a:srgbClr val="FF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 vocali</a:t>
            </a:r>
            <a:endParaRPr sz="3000" b="1" dirty="0">
              <a:solidFill>
                <a:srgbClr val="FF0000"/>
              </a:solidFill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aa2053d82_0_133"/>
          <p:cNvSpPr txBox="1"/>
          <p:nvPr/>
        </p:nvSpPr>
        <p:spPr>
          <a:xfrm>
            <a:off x="1676400" y="419100"/>
            <a:ext cx="1433015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My Whistleblowing: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caratteristiche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3aa2053d82_0_133"/>
          <p:cNvSpPr txBox="1"/>
          <p:nvPr/>
        </p:nvSpPr>
        <p:spPr>
          <a:xfrm>
            <a:off x="2141403" y="3179088"/>
            <a:ext cx="14720400" cy="637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Funzioni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collaborative: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flusso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informazioni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costante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Gestore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Segnalante</a:t>
            </a:r>
            <a:endParaRPr lang="en-US" sz="30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Può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integrare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le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ricevute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da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canali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esterni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(carta,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orali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...)</a:t>
            </a:r>
          </a:p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Scadenziario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alert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che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approssimarsi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scadenze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per gestione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</a:t>
            </a:r>
            <a:endParaRPr lang="en-US" sz="30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Gestione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dinamica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team </a:t>
            </a:r>
            <a:r>
              <a:rPr lang="en-US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Gestori</a:t>
            </a:r>
            <a:r>
              <a:rPr lang="en-US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  <a:p>
            <a:pPr marL="666750" lvl="8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               </a:t>
            </a:r>
            <a:r>
              <a:rPr lang="en-US" sz="3000" b="1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inoltri</a:t>
            </a: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/</a:t>
            </a:r>
            <a:r>
              <a:rPr lang="en-US" sz="3000" b="1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condivisioni</a:t>
            </a: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  <a:p>
            <a:pPr marL="666750" lvl="8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              </a:t>
            </a:r>
            <a:r>
              <a:rPr lang="en-US" sz="3000" b="1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accessi</a:t>
            </a: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segregate in base a </a:t>
            </a:r>
            <a:r>
              <a:rPr lang="en-US" sz="3000" b="1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contenuti</a:t>
            </a:r>
            <a:r>
              <a:rPr lang="en-US" sz="3000" b="1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segnalazione</a:t>
            </a:r>
            <a:endParaRPr lang="en-US" sz="3000" b="1" dirty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Autenticazione </a:t>
            </a:r>
            <a:r>
              <a:rPr lang="it-IT" sz="3000" b="1" dirty="0" err="1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multifattore</a:t>
            </a:r>
            <a:endParaRPr lang="it-IT" sz="30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Crittografia</a:t>
            </a:r>
            <a:endParaRPr sz="30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6667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40404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Software in cloud (SaaS) : no impatto su IT aziendale</a:t>
            </a:r>
            <a:endParaRPr sz="2400" b="1" dirty="0">
              <a:solidFill>
                <a:srgbClr val="40404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" name="Google Shape;189;g23aa2053d82_0_97">
            <a:extLst>
              <a:ext uri="{FF2B5EF4-FFF2-40B4-BE49-F238E27FC236}">
                <a16:creationId xmlns:a16="http://schemas.microsoft.com/office/drawing/2014/main" id="{1BFBE3B4-F9B7-9FB0-3886-F145626708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3aa2053d82_0_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3aa2053d82_0_207"/>
          <p:cNvSpPr txBox="1"/>
          <p:nvPr/>
        </p:nvSpPr>
        <p:spPr>
          <a:xfrm>
            <a:off x="876004" y="342239"/>
            <a:ext cx="157185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Opzione</a:t>
            </a: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segnalazione</a:t>
            </a: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Vocale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4DA8225-698C-2C15-F68A-A4F01CC5E53D}"/>
              </a:ext>
            </a:extLst>
          </p:cNvPr>
          <p:cNvSpPr/>
          <p:nvPr/>
        </p:nvSpPr>
        <p:spPr>
          <a:xfrm>
            <a:off x="233483" y="4346936"/>
            <a:ext cx="1861457" cy="457200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D5C50DE-6A7A-6227-D473-19728E37CA44}"/>
              </a:ext>
            </a:extLst>
          </p:cNvPr>
          <p:cNvSpPr/>
          <p:nvPr/>
        </p:nvSpPr>
        <p:spPr>
          <a:xfrm>
            <a:off x="11665974" y="4686301"/>
            <a:ext cx="3866919" cy="2348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pic>
        <p:nvPicPr>
          <p:cNvPr id="6" name="Immagine 5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44E6313F-8E08-0248-CB6B-3955C1982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420" y="1689096"/>
            <a:ext cx="15918420" cy="82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6304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23aa2053d82_0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3aa2053d82_0_168"/>
          <p:cNvSpPr txBox="1"/>
          <p:nvPr/>
        </p:nvSpPr>
        <p:spPr>
          <a:xfrm>
            <a:off x="1284750" y="719406"/>
            <a:ext cx="157185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funzionalità</a:t>
            </a: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My Whistleblowing: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Segnalante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3aa2053d82_0_168"/>
          <p:cNvSpPr txBox="1"/>
          <p:nvPr/>
        </p:nvSpPr>
        <p:spPr>
          <a:xfrm>
            <a:off x="4771680" y="3077229"/>
            <a:ext cx="12994848" cy="5124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Privacy e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trasparenza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il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Segnalante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dispone di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un’area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privata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per la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per il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monitoraggio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dello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stato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avanzamento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dell’istruttoria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endParaRPr 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Garanzia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totale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riservatezza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dei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dati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del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segnalante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della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l’applicazione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separa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il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contenuto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della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dall’identità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del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segnalante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endParaRPr sz="2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Semplicità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uso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interfaccia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intuitiva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personalizzabile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per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adattarla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ai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diversi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livelli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di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alfabetizzazione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del </a:t>
            </a:r>
            <a:r>
              <a:rPr lang="en-US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Segnalante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3aa2053d82_0_179"/>
          <p:cNvSpPr txBox="1"/>
          <p:nvPr/>
        </p:nvSpPr>
        <p:spPr>
          <a:xfrm>
            <a:off x="1142250" y="719406"/>
            <a:ext cx="157185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funzionalità</a:t>
            </a: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di My Whistleblowing: </a:t>
            </a:r>
            <a:r>
              <a:rPr lang="en-US" sz="6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Gestore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3aa2053d82_0_179"/>
          <p:cNvSpPr txBox="1"/>
          <p:nvPr/>
        </p:nvSpPr>
        <p:spPr>
          <a:xfrm>
            <a:off x="519651" y="3225067"/>
            <a:ext cx="12380652" cy="567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133350"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Area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riservata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per la gestione delle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segnalazioni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con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funzioni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dedicate a la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qualificazione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gestione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istruttoria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tracciabilità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storicizzazione</a:t>
            </a:r>
            <a:endParaRPr lang="en-US" sz="3000" dirty="0">
              <a:solidFill>
                <a:srgbClr val="00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133350">
              <a:lnSpc>
                <a:spcPct val="150000"/>
              </a:lnSpc>
            </a:pPr>
            <a:endParaRPr sz="3000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3350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Interazione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diretta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Gestore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Whistleblower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gestori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segnalante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possono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scambiare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messaggi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documenti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consentire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l’integrazione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delle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informazioni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utili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completare</a:t>
            </a:r>
            <a:r>
              <a:rPr lang="en-US" sz="3000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l’indagine</a:t>
            </a:r>
            <a:endParaRPr lang="en-US" sz="3000" dirty="0">
              <a:solidFill>
                <a:srgbClr val="000000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133350">
              <a:lnSpc>
                <a:spcPct val="150000"/>
              </a:lnSpc>
            </a:pPr>
            <a:endParaRPr sz="3000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3350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Funzioni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alert e gestione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scadenze</a:t>
            </a:r>
            <a:r>
              <a:rPr lang="en-US" sz="3000" b="1" dirty="0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reportistica</a:t>
            </a:r>
            <a:endParaRPr sz="3000" b="1" dirty="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2" name="Google Shape;252;g23aa2053d82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20811" y="9301865"/>
            <a:ext cx="2114067" cy="47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89;g23aa2053d82_0_97">
            <a:extLst>
              <a:ext uri="{FF2B5EF4-FFF2-40B4-BE49-F238E27FC236}">
                <a16:creationId xmlns:a16="http://schemas.microsoft.com/office/drawing/2014/main" id="{266F48CE-FD72-426E-4308-9838B402ED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3aa2053d82_0_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2893" y="9315451"/>
            <a:ext cx="2105025" cy="46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3aa2053d82_0_207"/>
          <p:cNvSpPr txBox="1"/>
          <p:nvPr/>
        </p:nvSpPr>
        <p:spPr>
          <a:xfrm>
            <a:off x="936827" y="627326"/>
            <a:ext cx="15718500" cy="1061769"/>
          </a:xfrm>
          <a:prstGeom prst="rect">
            <a:avLst/>
          </a:prstGeom>
          <a:noFill/>
          <a:ln>
            <a:noFill/>
          </a:ln>
          <a:effectLst>
            <a:outerShdw blurRad="63500" dist="38100" dir="8100000">
              <a:srgbClr val="000000">
                <a:alpha val="19215"/>
              </a:srgbClr>
            </a:outerShdw>
          </a:effectLst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en-US" sz="6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My Whistleblowing demo</a:t>
            </a:r>
            <a:endParaRPr sz="6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152194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Personalizzato</PresentationFormat>
  <Paragraphs>101</Paragraphs>
  <Slides>13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Raleway Bold</vt:lpstr>
      <vt:lpstr>Raleway</vt:lpstr>
      <vt:lpstr>Calibri Light</vt:lpstr>
      <vt:lpstr>Source Sans Pro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IC</dc:title>
  <dc:creator>Francesca Nardelli</dc:creator>
  <cp:lastModifiedBy>Ruggero Nicrosini</cp:lastModifiedBy>
  <cp:revision>8</cp:revision>
  <dcterms:created xsi:type="dcterms:W3CDTF">2006-08-16T00:00:00Z</dcterms:created>
  <dcterms:modified xsi:type="dcterms:W3CDTF">2023-11-14T10:02:14Z</dcterms:modified>
  <dc:identifier>DAEJLqABr6k</dc:identifier>
</cp:coreProperties>
</file>